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8"/>
  </p:handoutMasterIdLst>
  <p:sldIdLst>
    <p:sldId id="303" r:id="rId2"/>
    <p:sldId id="918" r:id="rId3"/>
    <p:sldId id="915" r:id="rId4"/>
    <p:sldId id="920" r:id="rId5"/>
    <p:sldId id="919" r:id="rId6"/>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71">
          <p15:clr>
            <a:srgbClr val="A4A3A4"/>
          </p15:clr>
        </p15:guide>
        <p15:guide id="2" pos="2866">
          <p15:clr>
            <a:srgbClr val="A4A3A4"/>
          </p15:clr>
        </p15:guide>
      </p15:sldGuideLst>
    </p:ext>
    <p:ext uri="{2D200454-40CA-4A62-9FC3-DE9A4176ACB9}">
      <p15:notesGuideLst xmlns:p15="http://schemas.microsoft.com/office/powerpoint/2012/main">
        <p15:guide id="1" orient="horz" pos="3143">
          <p15:clr>
            <a:srgbClr val="A4A3A4"/>
          </p15:clr>
        </p15:guide>
        <p15:guide id="2" pos="213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FF3300"/>
    <a:srgbClr val="FF33CC"/>
    <a:srgbClr val="FF6699"/>
    <a:srgbClr val="FF99FF"/>
    <a:srgbClr val="62A14D"/>
    <a:srgbClr val="000000"/>
    <a:srgbClr val="C6D254"/>
    <a:srgbClr val="B1D254"/>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7097" autoAdjust="0"/>
  </p:normalViewPr>
  <p:slideViewPr>
    <p:cSldViewPr snapToGrid="0">
      <p:cViewPr varScale="1">
        <p:scale>
          <a:sx n="92" d="100"/>
          <a:sy n="92" d="100"/>
        </p:scale>
        <p:origin x="931" y="67"/>
      </p:cViewPr>
      <p:guideLst>
        <p:guide orient="horz" pos="2171"/>
        <p:guide pos="2866"/>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43"/>
        <p:guide pos="213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12/3/2024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t>12/3/2024</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45781" y="2485315"/>
            <a:ext cx="8452437" cy="1101329"/>
          </a:xfrm>
        </p:spPr>
        <p:txBody>
          <a:bodyPr>
            <a:noAutofit/>
          </a:bodyPr>
          <a:lstStyle/>
          <a:p>
            <a:pPr>
              <a:defRPr/>
            </a:pPr>
            <a:r>
              <a:rPr lang="en-US" altLang="zh-CN" sz="3600" b="1" dirty="0"/>
              <a:t>Discussion of Multi-modality handling in NG-RAN for QoS flows</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097842" y="3939858"/>
            <a:ext cx="6553255" cy="1314450"/>
          </a:xfrm>
        </p:spPr>
        <p:txBody>
          <a:bodyPr/>
          <a:lstStyle/>
          <a:p>
            <a:pPr>
              <a:lnSpc>
                <a:spcPct val="80000"/>
              </a:lnSpc>
            </a:pPr>
            <a:br>
              <a:rPr lang="en-US" altLang="en-US" sz="2000" b="1" dirty="0"/>
            </a:br>
            <a:r>
              <a:rPr lang="en-US" altLang="en-US" sz="2000" b="1" dirty="0"/>
              <a:t>China Mobile, Interdigital, Huawei, </a:t>
            </a:r>
            <a:r>
              <a:rPr lang="en-US" altLang="en-US" sz="2000" b="1" dirty="0" err="1"/>
              <a:t>Hisilicon</a:t>
            </a:r>
            <a:endParaRPr lang="en-US" altLang="en-US" sz="2000" dirty="0">
              <a:latin typeface="Calibri" panose="020F0502020204030204" pitchFamily="34" charset="0"/>
              <a:cs typeface="Calibri" panose="020F0502020204030204" pitchFamily="34" charset="0"/>
            </a:endParaRPr>
          </a:p>
        </p:txBody>
      </p:sp>
      <p:sp>
        <p:nvSpPr>
          <p:cNvPr id="2" name="文本框 1">
            <a:extLst>
              <a:ext uri="{FF2B5EF4-FFF2-40B4-BE49-F238E27FC236}">
                <a16:creationId xmlns:a16="http://schemas.microsoft.com/office/drawing/2014/main" id="{89C99B6F-97F4-7959-C33C-198BF95CDE53}"/>
              </a:ext>
            </a:extLst>
          </p:cNvPr>
          <p:cNvSpPr txBox="1"/>
          <p:nvPr/>
        </p:nvSpPr>
        <p:spPr>
          <a:xfrm>
            <a:off x="7651097" y="0"/>
            <a:ext cx="1338828" cy="646331"/>
          </a:xfrm>
          <a:prstGeom prst="rect">
            <a:avLst/>
          </a:prstGeom>
          <a:noFill/>
        </p:spPr>
        <p:txBody>
          <a:bodyPr wrap="none" rtlCol="0">
            <a:spAutoFit/>
          </a:bodyPr>
          <a:lstStyle/>
          <a:p>
            <a:r>
              <a:rPr lang="en-US" altLang="zh-CN" sz="1800" dirty="0"/>
              <a:t>SP-241856</a:t>
            </a:r>
          </a:p>
          <a:p>
            <a:endParaRPr lang="zh-CN" altLang="en-US" sz="1800" dirty="0"/>
          </a:p>
        </p:txBody>
      </p:sp>
      <p:sp>
        <p:nvSpPr>
          <p:cNvPr id="5" name="文本框 4">
            <a:extLst>
              <a:ext uri="{FF2B5EF4-FFF2-40B4-BE49-F238E27FC236}">
                <a16:creationId xmlns:a16="http://schemas.microsoft.com/office/drawing/2014/main" id="{4F64986A-ECA9-620C-5D44-3301E6F18E4D}"/>
              </a:ext>
            </a:extLst>
          </p:cNvPr>
          <p:cNvSpPr txBox="1"/>
          <p:nvPr/>
        </p:nvSpPr>
        <p:spPr>
          <a:xfrm>
            <a:off x="148250" y="93020"/>
            <a:ext cx="4572000" cy="646331"/>
          </a:xfrm>
          <a:prstGeom prst="rect">
            <a:avLst/>
          </a:prstGeom>
          <a:noFill/>
        </p:spPr>
        <p:txBody>
          <a:bodyPr wrap="square">
            <a:spAutoFit/>
          </a:bodyPr>
          <a:lstStyle/>
          <a:p>
            <a:r>
              <a:rPr lang="en-GB" altLang="zh-CN" sz="1800" b="1" dirty="0">
                <a:effectLst/>
                <a:latin typeface="Arial" panose="020B0604020202020204" pitchFamily="34" charset="0"/>
                <a:ea typeface="宋体" panose="02010600030101010101" pitchFamily="2" charset="-122"/>
              </a:rPr>
              <a:t>3GPP TSG SA Meeting #106</a:t>
            </a:r>
          </a:p>
          <a:p>
            <a:r>
              <a:rPr lang="en-GB" altLang="zh-CN" sz="1800" b="1" dirty="0">
                <a:effectLst/>
                <a:latin typeface="Arial" panose="020B0604020202020204" pitchFamily="34" charset="0"/>
                <a:ea typeface="宋体" panose="02010600030101010101" pitchFamily="2" charset="-122"/>
              </a:rPr>
              <a:t>Madrid, Spain, December 10 – 13, 2024</a:t>
            </a:r>
            <a:endParaRPr lang="zh-CN" altLang="en-US" sz="1400"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2523" y="228600"/>
            <a:ext cx="7224265" cy="596153"/>
          </a:xfrm>
        </p:spPr>
        <p:txBody>
          <a:bodyPr anchor="b">
            <a:normAutofit/>
          </a:bodyPr>
          <a:lstStyle/>
          <a:p>
            <a:pPr>
              <a:lnSpc>
                <a:spcPct val="90000"/>
              </a:lnSpc>
            </a:pPr>
            <a:r>
              <a:rPr lang="en-US" altLang="zh-CN" sz="2600" b="1" dirty="0"/>
              <a:t>Multi-modality handling in NG-RAN for QoS flows</a:t>
            </a:r>
            <a:endParaRPr lang="en-US" sz="2600" dirty="0"/>
          </a:p>
        </p:txBody>
      </p:sp>
      <p:sp>
        <p:nvSpPr>
          <p:cNvPr id="6" name="Content Placeholder 7"/>
          <p:cNvSpPr>
            <a:spLocks noGrp="1"/>
          </p:cNvSpPr>
          <p:nvPr>
            <p:ph idx="1"/>
          </p:nvPr>
        </p:nvSpPr>
        <p:spPr>
          <a:xfrm>
            <a:off x="92523" y="1129554"/>
            <a:ext cx="5806253" cy="5118846"/>
          </a:xfrm>
          <a:prstGeom prst="rect">
            <a:avLst/>
          </a:prstGeom>
        </p:spPr>
        <p:txBody>
          <a:bodyPr anchor="t">
            <a:noAutofit/>
          </a:bodyPr>
          <a:lstStyle/>
          <a:p>
            <a:pPr marL="0" lvl="1" indent="0">
              <a:lnSpc>
                <a:spcPct val="90000"/>
              </a:lnSpc>
              <a:spcBef>
                <a:spcPts val="600"/>
              </a:spcBef>
              <a:spcAft>
                <a:spcPts val="600"/>
              </a:spcAft>
              <a:buNone/>
            </a:pPr>
            <a:r>
              <a:rPr lang="en-US" altLang="zh-CN" sz="1800" b="1" dirty="0">
                <a:solidFill>
                  <a:schemeClr val="tx2">
                    <a:lumMod val="60000"/>
                    <a:lumOff val="40000"/>
                  </a:schemeClr>
                </a:solidFill>
              </a:rPr>
              <a:t>The requirement of Multi-modal communication service has been specified in SA1.</a:t>
            </a:r>
          </a:p>
          <a:p>
            <a:pPr marL="857250" lvl="2" indent="-457200">
              <a:lnSpc>
                <a:spcPct val="90000"/>
              </a:lnSpc>
              <a:spcBef>
                <a:spcPts val="600"/>
              </a:spcBef>
              <a:spcAft>
                <a:spcPts val="600"/>
              </a:spcAft>
              <a:buBlip>
                <a:blip r:embed="rId2"/>
              </a:buBlip>
            </a:pPr>
            <a:r>
              <a:rPr lang="en-US" altLang="zh-CN" sz="1400" b="1" dirty="0">
                <a:solidFill>
                  <a:prstClr val="black"/>
                </a:solidFill>
              </a:rPr>
              <a:t>In TS22.261</a:t>
            </a:r>
            <a:r>
              <a:rPr lang="zh-CN" altLang="en-US" sz="1400" b="1" dirty="0">
                <a:solidFill>
                  <a:prstClr val="black"/>
                </a:solidFill>
              </a:rPr>
              <a:t> </a:t>
            </a:r>
            <a:r>
              <a:rPr lang="en-US" altLang="zh-CN" sz="1400" b="1" dirty="0">
                <a:solidFill>
                  <a:prstClr val="black"/>
                </a:solidFill>
              </a:rPr>
              <a:t>clause</a:t>
            </a:r>
            <a:r>
              <a:rPr lang="zh-CN" altLang="en-US" sz="1400" b="1" dirty="0">
                <a:solidFill>
                  <a:prstClr val="black"/>
                </a:solidFill>
              </a:rPr>
              <a:t> </a:t>
            </a:r>
            <a:r>
              <a:rPr lang="en-US" altLang="zh-CN" sz="1400" b="1" dirty="0">
                <a:solidFill>
                  <a:prstClr val="black"/>
                </a:solidFill>
              </a:rPr>
              <a:t>6.43. Tactile and multi-modal communication service, and clause 7.11 KPIs.</a:t>
            </a:r>
          </a:p>
          <a:p>
            <a:pPr marL="857250" lvl="2" indent="-457200">
              <a:lnSpc>
                <a:spcPct val="90000"/>
              </a:lnSpc>
              <a:spcBef>
                <a:spcPts val="600"/>
              </a:spcBef>
              <a:spcAft>
                <a:spcPts val="600"/>
              </a:spcAft>
              <a:buBlip>
                <a:blip r:embed="rId2"/>
              </a:buBlip>
            </a:pPr>
            <a:r>
              <a:rPr lang="en-US" altLang="zh-CN" sz="1400" dirty="0"/>
              <a:t>5G system shall enable an authorized 3rd party to provide policy(</a:t>
            </a:r>
            <a:r>
              <a:rPr lang="en-US" altLang="zh-CN" sz="1400" dirty="0" err="1"/>
              <a:t>ies</a:t>
            </a:r>
            <a:r>
              <a:rPr lang="en-US" altLang="zh-CN" sz="1400" dirty="0"/>
              <a:t>) for flows associated with an application. The policy may contain e.g., the set of UEs and data flows, the expected QoS handling and associated triggering events, other coordination information.</a:t>
            </a:r>
          </a:p>
          <a:p>
            <a:pPr marL="857250" lvl="2" indent="-457200">
              <a:lnSpc>
                <a:spcPct val="90000"/>
              </a:lnSpc>
              <a:spcBef>
                <a:spcPts val="600"/>
              </a:spcBef>
              <a:spcAft>
                <a:spcPts val="600"/>
              </a:spcAft>
              <a:buBlip>
                <a:blip r:embed="rId2"/>
              </a:buBlip>
            </a:pPr>
            <a:r>
              <a:rPr lang="en-US" altLang="zh-CN" sz="1400" b="1" dirty="0">
                <a:solidFill>
                  <a:prstClr val="black"/>
                </a:solidFill>
              </a:rPr>
              <a:t>In TS22.156</a:t>
            </a:r>
            <a:r>
              <a:rPr lang="zh-CN" altLang="en-US" sz="1400" b="1" dirty="0">
                <a:solidFill>
                  <a:prstClr val="black"/>
                </a:solidFill>
              </a:rPr>
              <a:t>（</a:t>
            </a:r>
            <a:r>
              <a:rPr lang="en-US" altLang="zh-CN" sz="1400" b="1" dirty="0">
                <a:solidFill>
                  <a:prstClr val="black"/>
                </a:solidFill>
              </a:rPr>
              <a:t>Mobile Metaverse Services</a:t>
            </a:r>
            <a:r>
              <a:rPr lang="zh-CN" altLang="en-US" sz="1400" b="1" dirty="0">
                <a:solidFill>
                  <a:prstClr val="black"/>
                </a:solidFill>
              </a:rPr>
              <a:t>）</a:t>
            </a:r>
            <a:r>
              <a:rPr lang="en-US" altLang="zh-CN" sz="1400" b="1" dirty="0">
                <a:solidFill>
                  <a:prstClr val="black"/>
                </a:solidFill>
              </a:rPr>
              <a:t>clause 5.1.1.2, the requirement of [R-5.1.1-002] , [R-5.1.1-004]</a:t>
            </a:r>
          </a:p>
          <a:p>
            <a:pPr marL="857250" lvl="2" indent="-457200">
              <a:lnSpc>
                <a:spcPct val="90000"/>
              </a:lnSpc>
              <a:spcBef>
                <a:spcPts val="600"/>
              </a:spcBef>
              <a:spcAft>
                <a:spcPts val="600"/>
              </a:spcAft>
              <a:buBlip>
                <a:blip r:embed="rId2"/>
              </a:buBlip>
            </a:pPr>
            <a:r>
              <a:rPr lang="en-US" altLang="zh-CN" sz="1400" dirty="0"/>
              <a:t>5G system shall provide a means to associate and coordinate data flows related to one or multiple UEs.</a:t>
            </a:r>
          </a:p>
          <a:p>
            <a:pPr marL="457200" lvl="1" indent="-457200">
              <a:lnSpc>
                <a:spcPct val="90000"/>
              </a:lnSpc>
              <a:spcBef>
                <a:spcPts val="0"/>
              </a:spcBef>
              <a:spcAft>
                <a:spcPts val="0"/>
              </a:spcAft>
              <a:buBlip>
                <a:blip r:embed="rId2"/>
              </a:buBlip>
            </a:pPr>
            <a:endParaRPr lang="en-US" altLang="zh-CN" sz="1050" dirty="0">
              <a:solidFill>
                <a:prstClr val="black"/>
              </a:solidFill>
            </a:endParaRPr>
          </a:p>
          <a:p>
            <a:pPr marL="457200" lvl="1" indent="-457200">
              <a:lnSpc>
                <a:spcPct val="90000"/>
              </a:lnSpc>
              <a:spcBef>
                <a:spcPts val="0"/>
              </a:spcBef>
              <a:spcAft>
                <a:spcPts val="0"/>
              </a:spcAft>
              <a:buBlip>
                <a:blip r:embed="rId2"/>
              </a:buBlip>
            </a:pPr>
            <a:endParaRPr lang="en-US" altLang="zh-CN" sz="2000" dirty="0">
              <a:solidFill>
                <a:prstClr val="black"/>
              </a:solidFill>
            </a:endParaRPr>
          </a:p>
          <a:p>
            <a:pPr marL="0" lvl="1" indent="0">
              <a:lnSpc>
                <a:spcPct val="90000"/>
              </a:lnSpc>
              <a:spcBef>
                <a:spcPts val="0"/>
              </a:spcBef>
              <a:spcAft>
                <a:spcPts val="600"/>
              </a:spcAft>
              <a:buNone/>
            </a:pPr>
            <a:r>
              <a:rPr lang="en-US" altLang="zh-CN" sz="1600" b="1" dirty="0"/>
              <a:t>Observation1: 5G system should support to provide policy for flows which require the association and coordination transmission.</a:t>
            </a:r>
          </a:p>
          <a:p>
            <a:pPr marL="0" lvl="1" indent="0">
              <a:lnSpc>
                <a:spcPct val="90000"/>
              </a:lnSpc>
              <a:spcBef>
                <a:spcPts val="0"/>
              </a:spcBef>
              <a:spcAft>
                <a:spcPts val="600"/>
              </a:spcAft>
              <a:buNone/>
            </a:pPr>
            <a:endParaRPr lang="en-US" altLang="zh-CN" sz="1400" b="1" dirty="0"/>
          </a:p>
          <a:p>
            <a:pPr marL="0" lvl="1" indent="0">
              <a:lnSpc>
                <a:spcPct val="90000"/>
              </a:lnSpc>
              <a:spcBef>
                <a:spcPts val="0"/>
              </a:spcBef>
              <a:spcAft>
                <a:spcPts val="600"/>
              </a:spcAft>
              <a:buNone/>
            </a:pPr>
            <a:endParaRPr lang="en-US" altLang="zh-CN" sz="1400" b="1" dirty="0"/>
          </a:p>
          <a:p>
            <a:pPr marL="0" lvl="1" indent="0">
              <a:lnSpc>
                <a:spcPct val="90000"/>
              </a:lnSpc>
              <a:spcBef>
                <a:spcPts val="0"/>
              </a:spcBef>
              <a:spcAft>
                <a:spcPts val="600"/>
              </a:spcAft>
              <a:buNone/>
            </a:pPr>
            <a:endParaRPr lang="en-US" altLang="zh-CN" sz="900" b="1" dirty="0"/>
          </a:p>
          <a:p>
            <a:pPr lvl="1">
              <a:lnSpc>
                <a:spcPct val="90000"/>
              </a:lnSpc>
              <a:spcBef>
                <a:spcPts val="0"/>
              </a:spcBef>
              <a:spcAft>
                <a:spcPts val="600"/>
              </a:spcAft>
            </a:pPr>
            <a:endParaRPr lang="de-DE" altLang="ko-KR" sz="900" kern="0" dirty="0"/>
          </a:p>
        </p:txBody>
      </p:sp>
      <p:pic>
        <p:nvPicPr>
          <p:cNvPr id="1026" name="Picture 1">
            <a:extLst>
              <a:ext uri="{FF2B5EF4-FFF2-40B4-BE49-F238E27FC236}">
                <a16:creationId xmlns:a16="http://schemas.microsoft.com/office/drawing/2014/main" id="{0C85F519-F94D-85F2-2382-D1A176D2283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71108" y="1500872"/>
            <a:ext cx="2780369" cy="155448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表格 2">
            <a:extLst>
              <a:ext uri="{FF2B5EF4-FFF2-40B4-BE49-F238E27FC236}">
                <a16:creationId xmlns:a16="http://schemas.microsoft.com/office/drawing/2014/main" id="{7355B5E8-2549-047D-18EF-05C12C5FB3F6}"/>
              </a:ext>
            </a:extLst>
          </p:cNvPr>
          <p:cNvGraphicFramePr>
            <a:graphicFrameLocks noGrp="1"/>
          </p:cNvGraphicFramePr>
          <p:nvPr>
            <p:extLst>
              <p:ext uri="{D42A27DB-BD31-4B8C-83A1-F6EECF244321}">
                <p14:modId xmlns:p14="http://schemas.microsoft.com/office/powerpoint/2010/main" val="3315183445"/>
              </p:ext>
            </p:extLst>
          </p:nvPr>
        </p:nvGraphicFramePr>
        <p:xfrm>
          <a:off x="5997387" y="3429000"/>
          <a:ext cx="3146613" cy="1554480"/>
        </p:xfrm>
        <a:graphic>
          <a:graphicData uri="http://schemas.openxmlformats.org/drawingml/2006/table">
            <a:tbl>
              <a:tblPr firstRow="1" firstCol="1" bandRow="1">
                <a:tableStyleId>{5C22544A-7EE6-4342-B048-85BDC9FD1C3A}</a:tableStyleId>
              </a:tblPr>
              <a:tblGrid>
                <a:gridCol w="1028807">
                  <a:extLst>
                    <a:ext uri="{9D8B030D-6E8A-4147-A177-3AD203B41FA5}">
                      <a16:colId xmlns:a16="http://schemas.microsoft.com/office/drawing/2014/main" val="10974533"/>
                    </a:ext>
                  </a:extLst>
                </a:gridCol>
                <a:gridCol w="1149617">
                  <a:extLst>
                    <a:ext uri="{9D8B030D-6E8A-4147-A177-3AD203B41FA5}">
                      <a16:colId xmlns:a16="http://schemas.microsoft.com/office/drawing/2014/main" val="3173438062"/>
                    </a:ext>
                  </a:extLst>
                </a:gridCol>
                <a:gridCol w="968189">
                  <a:extLst>
                    <a:ext uri="{9D8B030D-6E8A-4147-A177-3AD203B41FA5}">
                      <a16:colId xmlns:a16="http://schemas.microsoft.com/office/drawing/2014/main" val="1061477919"/>
                    </a:ext>
                  </a:extLst>
                </a:gridCol>
              </a:tblGrid>
              <a:tr h="0">
                <a:tc>
                  <a:txBody>
                    <a:bodyPr/>
                    <a:lstStyle/>
                    <a:p>
                      <a:pPr hangingPunct="0">
                        <a:spcAft>
                          <a:spcPts val="900"/>
                        </a:spcAft>
                      </a:pPr>
                      <a:r>
                        <a:rPr lang="en-US" sz="1000">
                          <a:effectLst/>
                        </a:rPr>
                        <a:t>Media components</a:t>
                      </a:r>
                      <a:endParaRPr lang="zh-CN" sz="1000">
                        <a:effectLst/>
                        <a:latin typeface="Times New Roman" panose="02020603050405020304" pitchFamily="18" charset="0"/>
                        <a:ea typeface="等线" panose="02010600030101010101" pitchFamily="2" charset="-122"/>
                      </a:endParaRPr>
                    </a:p>
                  </a:txBody>
                  <a:tcPr marL="68580" marR="68580" marT="0" marB="0"/>
                </a:tc>
                <a:tc gridSpan="2">
                  <a:txBody>
                    <a:bodyPr/>
                    <a:lstStyle/>
                    <a:p>
                      <a:pPr hangingPunct="0">
                        <a:spcAft>
                          <a:spcPts val="900"/>
                        </a:spcAft>
                      </a:pPr>
                      <a:r>
                        <a:rPr lang="en-US" sz="1000">
                          <a:effectLst/>
                        </a:rPr>
                        <a:t>synchronization threshold (note 1)</a:t>
                      </a:r>
                      <a:endParaRPr lang="zh-CN" sz="1000">
                        <a:effectLst/>
                        <a:latin typeface="Times New Roman" panose="02020603050405020304" pitchFamily="18" charset="0"/>
                        <a:ea typeface="等线" panose="02010600030101010101" pitchFamily="2" charset="-122"/>
                      </a:endParaRPr>
                    </a:p>
                  </a:txBody>
                  <a:tcPr marL="68580" marR="68580" marT="0" marB="0"/>
                </a:tc>
                <a:tc hMerge="1">
                  <a:txBody>
                    <a:bodyPr/>
                    <a:lstStyle/>
                    <a:p>
                      <a:endParaRPr lang="zh-CN" altLang="en-US"/>
                    </a:p>
                  </a:txBody>
                  <a:tcPr/>
                </a:tc>
                <a:extLst>
                  <a:ext uri="{0D108BD9-81ED-4DB2-BD59-A6C34878D82A}">
                    <a16:rowId xmlns:a16="http://schemas.microsoft.com/office/drawing/2014/main" val="2033407727"/>
                  </a:ext>
                </a:extLst>
              </a:tr>
              <a:tr h="0">
                <a:tc>
                  <a:txBody>
                    <a:bodyPr/>
                    <a:lstStyle/>
                    <a:p>
                      <a:pPr hangingPunct="0">
                        <a:spcAft>
                          <a:spcPts val="900"/>
                        </a:spcAft>
                      </a:pPr>
                      <a:r>
                        <a:rPr lang="en-US" sz="1000">
                          <a:effectLst/>
                        </a:rPr>
                        <a:t>audio-tactile</a:t>
                      </a:r>
                      <a:endParaRPr lang="zh-CN" sz="1000">
                        <a:effectLst/>
                        <a:latin typeface="Times New Roman" panose="02020603050405020304" pitchFamily="18" charset="0"/>
                        <a:ea typeface="等线" panose="02010600030101010101" pitchFamily="2" charset="-122"/>
                      </a:endParaRPr>
                    </a:p>
                  </a:txBody>
                  <a:tcPr marL="68580" marR="68580" marT="0" marB="0"/>
                </a:tc>
                <a:tc>
                  <a:txBody>
                    <a:bodyPr/>
                    <a:lstStyle/>
                    <a:p>
                      <a:pPr hangingPunct="0">
                        <a:spcAft>
                          <a:spcPts val="900"/>
                        </a:spcAft>
                      </a:pPr>
                      <a:r>
                        <a:rPr lang="en-US" sz="1000">
                          <a:effectLst/>
                        </a:rPr>
                        <a:t>audio delay:</a:t>
                      </a:r>
                      <a:endParaRPr lang="zh-CN" sz="1000">
                        <a:effectLst/>
                      </a:endParaRPr>
                    </a:p>
                    <a:p>
                      <a:pPr hangingPunct="0">
                        <a:spcAft>
                          <a:spcPts val="900"/>
                        </a:spcAft>
                      </a:pPr>
                      <a:r>
                        <a:rPr lang="en-US" sz="1000">
                          <a:effectLst/>
                        </a:rPr>
                        <a:t>50 ms</a:t>
                      </a:r>
                      <a:endParaRPr lang="zh-CN" sz="1000">
                        <a:effectLst/>
                        <a:latin typeface="Times New Roman" panose="02020603050405020304" pitchFamily="18" charset="0"/>
                        <a:ea typeface="等线" panose="02010600030101010101" pitchFamily="2" charset="-122"/>
                      </a:endParaRPr>
                    </a:p>
                  </a:txBody>
                  <a:tcPr marL="68580" marR="68580" marT="0" marB="0"/>
                </a:tc>
                <a:tc>
                  <a:txBody>
                    <a:bodyPr/>
                    <a:lstStyle/>
                    <a:p>
                      <a:pPr hangingPunct="0">
                        <a:spcAft>
                          <a:spcPts val="900"/>
                        </a:spcAft>
                      </a:pPr>
                      <a:r>
                        <a:rPr lang="en-US" sz="1000">
                          <a:effectLst/>
                        </a:rPr>
                        <a:t>tactile delay:</a:t>
                      </a:r>
                      <a:endParaRPr lang="zh-CN" sz="1000">
                        <a:effectLst/>
                      </a:endParaRPr>
                    </a:p>
                    <a:p>
                      <a:pPr hangingPunct="0">
                        <a:spcAft>
                          <a:spcPts val="900"/>
                        </a:spcAft>
                      </a:pPr>
                      <a:r>
                        <a:rPr lang="en-US" sz="1000">
                          <a:effectLst/>
                        </a:rPr>
                        <a:t>25 ms</a:t>
                      </a:r>
                      <a:endParaRPr lang="zh-CN" sz="1000">
                        <a:effectLst/>
                        <a:latin typeface="Times New Roman" panose="02020603050405020304" pitchFamily="18" charset="0"/>
                        <a:ea typeface="等线" panose="02010600030101010101" pitchFamily="2" charset="-122"/>
                      </a:endParaRPr>
                    </a:p>
                  </a:txBody>
                  <a:tcPr marL="68580" marR="68580" marT="0" marB="0"/>
                </a:tc>
                <a:extLst>
                  <a:ext uri="{0D108BD9-81ED-4DB2-BD59-A6C34878D82A}">
                    <a16:rowId xmlns:a16="http://schemas.microsoft.com/office/drawing/2014/main" val="1911540436"/>
                  </a:ext>
                </a:extLst>
              </a:tr>
              <a:tr h="0">
                <a:tc>
                  <a:txBody>
                    <a:bodyPr/>
                    <a:lstStyle/>
                    <a:p>
                      <a:pPr hangingPunct="0">
                        <a:spcAft>
                          <a:spcPts val="900"/>
                        </a:spcAft>
                      </a:pPr>
                      <a:r>
                        <a:rPr lang="en-US" sz="1000">
                          <a:effectLst/>
                        </a:rPr>
                        <a:t>visual-tactile</a:t>
                      </a:r>
                      <a:endParaRPr lang="zh-CN" sz="1000">
                        <a:effectLst/>
                        <a:latin typeface="Times New Roman" panose="02020603050405020304" pitchFamily="18" charset="0"/>
                        <a:ea typeface="等线" panose="02010600030101010101" pitchFamily="2" charset="-122"/>
                      </a:endParaRPr>
                    </a:p>
                  </a:txBody>
                  <a:tcPr marL="68580" marR="68580" marT="0" marB="0"/>
                </a:tc>
                <a:tc>
                  <a:txBody>
                    <a:bodyPr/>
                    <a:lstStyle/>
                    <a:p>
                      <a:pPr hangingPunct="0">
                        <a:spcAft>
                          <a:spcPts val="900"/>
                        </a:spcAft>
                      </a:pPr>
                      <a:r>
                        <a:rPr lang="en-US" sz="1000">
                          <a:effectLst/>
                        </a:rPr>
                        <a:t>visual delay:</a:t>
                      </a:r>
                      <a:endParaRPr lang="zh-CN" sz="1000">
                        <a:effectLst/>
                      </a:endParaRPr>
                    </a:p>
                    <a:p>
                      <a:pPr hangingPunct="0">
                        <a:spcAft>
                          <a:spcPts val="900"/>
                        </a:spcAft>
                      </a:pPr>
                      <a:r>
                        <a:rPr lang="en-US" sz="1000">
                          <a:effectLst/>
                        </a:rPr>
                        <a:t>15 ms</a:t>
                      </a:r>
                      <a:endParaRPr lang="zh-CN" sz="1000">
                        <a:effectLst/>
                        <a:latin typeface="Times New Roman" panose="02020603050405020304" pitchFamily="18" charset="0"/>
                        <a:ea typeface="等线" panose="02010600030101010101" pitchFamily="2" charset="-122"/>
                      </a:endParaRPr>
                    </a:p>
                  </a:txBody>
                  <a:tcPr marL="68580" marR="68580" marT="0" marB="0"/>
                </a:tc>
                <a:tc>
                  <a:txBody>
                    <a:bodyPr/>
                    <a:lstStyle/>
                    <a:p>
                      <a:pPr hangingPunct="0">
                        <a:spcAft>
                          <a:spcPts val="900"/>
                        </a:spcAft>
                      </a:pPr>
                      <a:r>
                        <a:rPr lang="en-US" sz="1000">
                          <a:effectLst/>
                        </a:rPr>
                        <a:t>tactile delay:</a:t>
                      </a:r>
                      <a:endParaRPr lang="zh-CN" sz="1000">
                        <a:effectLst/>
                      </a:endParaRPr>
                    </a:p>
                    <a:p>
                      <a:pPr hangingPunct="0">
                        <a:spcAft>
                          <a:spcPts val="900"/>
                        </a:spcAft>
                      </a:pPr>
                      <a:r>
                        <a:rPr lang="en-US" sz="1000">
                          <a:effectLst/>
                        </a:rPr>
                        <a:t>50 ms</a:t>
                      </a:r>
                      <a:endParaRPr lang="zh-CN" sz="1000">
                        <a:effectLst/>
                        <a:latin typeface="Times New Roman" panose="02020603050405020304" pitchFamily="18" charset="0"/>
                        <a:ea typeface="等线" panose="02010600030101010101" pitchFamily="2" charset="-122"/>
                      </a:endParaRPr>
                    </a:p>
                  </a:txBody>
                  <a:tcPr marL="68580" marR="68580" marT="0" marB="0"/>
                </a:tc>
                <a:extLst>
                  <a:ext uri="{0D108BD9-81ED-4DB2-BD59-A6C34878D82A}">
                    <a16:rowId xmlns:a16="http://schemas.microsoft.com/office/drawing/2014/main" val="1489113895"/>
                  </a:ext>
                </a:extLst>
              </a:tr>
              <a:tr h="0">
                <a:tc gridSpan="3">
                  <a:txBody>
                    <a:bodyPr/>
                    <a:lstStyle/>
                    <a:p>
                      <a:pPr marL="540385" indent="-540385" hangingPunct="0">
                        <a:spcAft>
                          <a:spcPts val="900"/>
                        </a:spcAft>
                      </a:pPr>
                      <a:r>
                        <a:rPr lang="en-US" sz="900" dirty="0">
                          <a:effectLst/>
                        </a:rPr>
                        <a:t>NOTE 1:  for each media component, “delay” refers to the case where that media component is delayed compared to the other.</a:t>
                      </a:r>
                      <a:endParaRPr lang="zh-CN" sz="1000" dirty="0">
                        <a:effectLst/>
                        <a:latin typeface="Times New Roman" panose="02020603050405020304" pitchFamily="18" charset="0"/>
                        <a:ea typeface="等线" panose="02010600030101010101" pitchFamily="2" charset="-122"/>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965798884"/>
                  </a:ext>
                </a:extLst>
              </a:tr>
            </a:tbl>
          </a:graphicData>
        </a:graphic>
      </p:graphicFrame>
    </p:spTree>
    <p:extLst>
      <p:ext uri="{BB962C8B-B14F-4D97-AF65-F5344CB8AC3E}">
        <p14:creationId xmlns:p14="http://schemas.microsoft.com/office/powerpoint/2010/main" val="199711647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283" y="289786"/>
            <a:ext cx="8590270" cy="632637"/>
          </a:xfrm>
        </p:spPr>
        <p:txBody>
          <a:bodyPr/>
          <a:lstStyle/>
          <a:p>
            <a:pPr algn="l"/>
            <a:r>
              <a:rPr lang="en-US" altLang="zh-CN" sz="2800" b="1" dirty="0"/>
              <a:t>Multi-modality handling in NG-RAN for QoS flows</a:t>
            </a:r>
            <a:endParaRPr lang="en-US" sz="2800" dirty="0">
              <a:solidFill>
                <a:schemeClr val="tx1"/>
              </a:solidFill>
            </a:endParaRPr>
          </a:p>
        </p:txBody>
      </p:sp>
      <p:sp>
        <p:nvSpPr>
          <p:cNvPr id="6" name="Content Placeholder 7"/>
          <p:cNvSpPr>
            <a:spLocks noGrp="1"/>
          </p:cNvSpPr>
          <p:nvPr>
            <p:ph sz="half" idx="4294967295"/>
          </p:nvPr>
        </p:nvSpPr>
        <p:spPr>
          <a:xfrm>
            <a:off x="159283" y="922423"/>
            <a:ext cx="8590270" cy="5392459"/>
          </a:xfrm>
          <a:prstGeom prst="rect">
            <a:avLst/>
          </a:prstGeom>
        </p:spPr>
        <p:txBody>
          <a:bodyPr>
            <a:noAutofit/>
          </a:bodyPr>
          <a:lstStyle/>
          <a:p>
            <a:pPr marL="0" lvl="1" indent="0">
              <a:spcBef>
                <a:spcPts val="0"/>
              </a:spcBef>
              <a:spcAft>
                <a:spcPts val="0"/>
              </a:spcAft>
              <a:buNone/>
            </a:pPr>
            <a:r>
              <a:rPr lang="en-US" altLang="zh-CN" sz="1600" b="1" dirty="0">
                <a:solidFill>
                  <a:schemeClr val="tx2">
                    <a:lumMod val="60000"/>
                    <a:lumOff val="40000"/>
                  </a:schemeClr>
                </a:solidFill>
              </a:rPr>
              <a:t>Existing capabilities in 3GPP SA2:</a:t>
            </a:r>
          </a:p>
          <a:p>
            <a:pPr marL="457200" lvl="1" indent="-457200">
              <a:spcBef>
                <a:spcPts val="0"/>
              </a:spcBef>
              <a:spcAft>
                <a:spcPts val="0"/>
              </a:spcAft>
              <a:buBlip>
                <a:blip r:embed="rId2"/>
              </a:buBlip>
            </a:pPr>
            <a:r>
              <a:rPr lang="en-US" altLang="zh-CN" sz="1600" dirty="0">
                <a:solidFill>
                  <a:prstClr val="black"/>
                </a:solidFill>
              </a:rPr>
              <a:t>In Rel-18, SA2 has specified in TS 23.501</a:t>
            </a:r>
            <a:r>
              <a:rPr lang="zh-CN" altLang="en-US" sz="1600" dirty="0">
                <a:solidFill>
                  <a:prstClr val="black"/>
                </a:solidFill>
              </a:rPr>
              <a:t> </a:t>
            </a:r>
            <a:r>
              <a:rPr lang="en-US" altLang="zh-CN" sz="1600" dirty="0">
                <a:solidFill>
                  <a:prstClr val="black"/>
                </a:solidFill>
              </a:rPr>
              <a:t>clause 5.37.2: The Multi-modality ID which is provided from AF to PCF to support the policy generation to handle the multi-modal service, which consists of several data flows that relate to each other and that are subject to application coordination.</a:t>
            </a:r>
          </a:p>
          <a:p>
            <a:pPr marL="457200" lvl="1" indent="-457200">
              <a:spcBef>
                <a:spcPts val="0"/>
              </a:spcBef>
              <a:spcAft>
                <a:spcPts val="0"/>
              </a:spcAft>
              <a:buBlip>
                <a:blip r:embed="rId2"/>
              </a:buBlip>
            </a:pPr>
            <a:r>
              <a:rPr lang="en-US" altLang="zh-CN" sz="1600" dirty="0">
                <a:solidFill>
                  <a:prstClr val="black"/>
                </a:solidFill>
              </a:rPr>
              <a:t>In Rel-18, the Multi-modality handling in NG-RAN has been discussed in study phase but not concluded.</a:t>
            </a:r>
          </a:p>
          <a:p>
            <a:pPr marL="457200" lvl="1" indent="-457200">
              <a:spcBef>
                <a:spcPts val="0"/>
              </a:spcBef>
              <a:spcAft>
                <a:spcPts val="0"/>
              </a:spcAft>
              <a:buBlip>
                <a:blip r:embed="rId2"/>
              </a:buBlip>
            </a:pPr>
            <a:endParaRPr lang="en-US" altLang="zh-CN" sz="1600" dirty="0">
              <a:solidFill>
                <a:prstClr val="black"/>
              </a:solidFill>
            </a:endParaRPr>
          </a:p>
          <a:p>
            <a:pPr marL="0" lvl="1" indent="0">
              <a:spcBef>
                <a:spcPts val="0"/>
              </a:spcBef>
              <a:spcAft>
                <a:spcPts val="0"/>
              </a:spcAft>
              <a:buNone/>
            </a:pPr>
            <a:r>
              <a:rPr lang="en-US" altLang="zh-CN" sz="1600" b="1" dirty="0">
                <a:solidFill>
                  <a:schemeClr val="tx2">
                    <a:lumMod val="60000"/>
                    <a:lumOff val="40000"/>
                  </a:schemeClr>
                </a:solidFill>
              </a:rPr>
              <a:t>Requirement of Multi-modality handling in NG-RAN for QoS flows:</a:t>
            </a:r>
          </a:p>
          <a:p>
            <a:pPr marL="457200" lvl="1" indent="-457200">
              <a:spcBef>
                <a:spcPts val="0"/>
              </a:spcBef>
              <a:spcAft>
                <a:spcPts val="0"/>
              </a:spcAft>
              <a:buBlip>
                <a:blip r:embed="rId2"/>
              </a:buBlip>
            </a:pPr>
            <a:r>
              <a:rPr lang="en-US" altLang="zh-CN" sz="1600" dirty="0">
                <a:solidFill>
                  <a:prstClr val="black"/>
                </a:solidFill>
              </a:rPr>
              <a:t>In Rel-19, RAN2 has sent LS to SA2 that “RAN2 agreed that the multi-modality information (e.g., MMSID), can be used for joint admission control and QoS flow to DRB mapping “(R2-2409272).</a:t>
            </a:r>
          </a:p>
          <a:p>
            <a:pPr marL="457200" lvl="1" indent="-457200">
              <a:spcBef>
                <a:spcPts val="0"/>
              </a:spcBef>
              <a:spcAft>
                <a:spcPts val="0"/>
              </a:spcAft>
              <a:buBlip>
                <a:blip r:embed="rId2"/>
              </a:buBlip>
            </a:pPr>
            <a:r>
              <a:rPr lang="en-US" altLang="zh-CN" sz="1600" dirty="0">
                <a:solidFill>
                  <a:prstClr val="black"/>
                </a:solidFill>
              </a:rPr>
              <a:t>RAN3 has sent LS to SA2 that “it is technically feasible to enhance NGAP to provide the MMSID to NG-RAN node”(R3-245682)</a:t>
            </a:r>
          </a:p>
          <a:p>
            <a:pPr marL="457200" lvl="1" indent="-457200">
              <a:spcBef>
                <a:spcPts val="0"/>
              </a:spcBef>
              <a:spcAft>
                <a:spcPts val="0"/>
              </a:spcAft>
              <a:buBlip>
                <a:blip r:embed="rId2"/>
              </a:buBlip>
            </a:pPr>
            <a:r>
              <a:rPr lang="en-US" altLang="zh-CN" sz="1600" dirty="0">
                <a:solidFill>
                  <a:prstClr val="black"/>
                </a:solidFill>
              </a:rPr>
              <a:t>And SA2 also check with SA4 about the requirement, SA4 has sent LS reply (S4-242223) that “From an XR service perspective, it is generally desirable that the </a:t>
            </a:r>
            <a:r>
              <a:rPr lang="en-US" altLang="zh-CN" sz="1600" dirty="0" err="1">
                <a:solidFill>
                  <a:prstClr val="black"/>
                </a:solidFill>
              </a:rPr>
              <a:t>gNB</a:t>
            </a:r>
            <a:r>
              <a:rPr lang="en-US" altLang="zh-CN" sz="1600" dirty="0">
                <a:solidFill>
                  <a:prstClr val="black"/>
                </a:solidFill>
              </a:rPr>
              <a:t> should try to grant all associated QoS Flows for the XR service whenever possible”.</a:t>
            </a:r>
          </a:p>
          <a:p>
            <a:pPr marL="457200" lvl="1" indent="-457200">
              <a:spcBef>
                <a:spcPts val="0"/>
              </a:spcBef>
              <a:spcAft>
                <a:spcPts val="0"/>
              </a:spcAft>
              <a:buFont typeface="Wingdings" panose="05000000000000000000" pitchFamily="2" charset="2"/>
              <a:buChar char="ü"/>
            </a:pPr>
            <a:endParaRPr lang="en-US" altLang="zh-CN" sz="1400" dirty="0">
              <a:solidFill>
                <a:prstClr val="black"/>
              </a:solidFill>
            </a:endParaRPr>
          </a:p>
          <a:p>
            <a:pPr marL="0" lvl="1" indent="0">
              <a:spcBef>
                <a:spcPts val="0"/>
              </a:spcBef>
              <a:spcAft>
                <a:spcPts val="0"/>
              </a:spcAft>
              <a:buNone/>
            </a:pPr>
            <a:r>
              <a:rPr lang="en-US" altLang="zh-CN" sz="1400" b="1" dirty="0">
                <a:solidFill>
                  <a:prstClr val="black"/>
                </a:solidFill>
              </a:rPr>
              <a:t>Observation2: In order to improve the coordination QoS handling for multi-modal services, NG-RAN can do joint admission control for the QoS flows with considering the multi-modality information.</a:t>
            </a:r>
          </a:p>
          <a:p>
            <a:pPr marL="0" lvl="1" indent="0">
              <a:spcBef>
                <a:spcPts val="0"/>
              </a:spcBef>
              <a:spcAft>
                <a:spcPts val="0"/>
              </a:spcAft>
              <a:buNone/>
            </a:pPr>
            <a:r>
              <a:rPr lang="en-US" altLang="zh-CN" sz="1400" b="1" dirty="0">
                <a:solidFill>
                  <a:prstClr val="black"/>
                </a:solidFill>
              </a:rPr>
              <a:t>Observation 3: It is 5GC can get the MMSID from AF to reflect the Multi-modal service requirement, and therefore it is suggested the 5GC can send the MMSID(e.g. together with other existing parameters) to NG-RAN.</a:t>
            </a:r>
          </a:p>
          <a:p>
            <a:pPr marL="0" lvl="1" indent="0">
              <a:spcBef>
                <a:spcPts val="0"/>
              </a:spcBef>
              <a:spcAft>
                <a:spcPts val="0"/>
              </a:spcAft>
              <a:buNone/>
            </a:pPr>
            <a:endParaRPr lang="en-US" altLang="zh-CN" sz="1400" b="1" dirty="0">
              <a:solidFill>
                <a:prstClr val="black"/>
              </a:solidFill>
            </a:endParaRPr>
          </a:p>
          <a:p>
            <a:pPr lvl="1">
              <a:spcBef>
                <a:spcPts val="0"/>
              </a:spcBef>
              <a:spcAft>
                <a:spcPts val="0"/>
              </a:spcAft>
            </a:pPr>
            <a:endParaRPr lang="de-DE" altLang="ko-KR" sz="1600" kern="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283" y="289786"/>
            <a:ext cx="8590270" cy="632637"/>
          </a:xfrm>
        </p:spPr>
        <p:txBody>
          <a:bodyPr/>
          <a:lstStyle/>
          <a:p>
            <a:pPr algn="l"/>
            <a:r>
              <a:rPr lang="en-US" altLang="zh-CN" sz="2800" b="1" dirty="0"/>
              <a:t>Multi-modality handling in NG-RAN for QoS flows</a:t>
            </a:r>
            <a:endParaRPr lang="en-US" sz="2800" dirty="0">
              <a:solidFill>
                <a:schemeClr val="tx1"/>
              </a:solidFill>
            </a:endParaRPr>
          </a:p>
        </p:txBody>
      </p:sp>
      <p:sp>
        <p:nvSpPr>
          <p:cNvPr id="6" name="Content Placeholder 7"/>
          <p:cNvSpPr>
            <a:spLocks noGrp="1"/>
          </p:cNvSpPr>
          <p:nvPr>
            <p:ph sz="half" idx="4294967295"/>
          </p:nvPr>
        </p:nvSpPr>
        <p:spPr>
          <a:xfrm>
            <a:off x="164084" y="1097988"/>
            <a:ext cx="8590270" cy="4662023"/>
          </a:xfrm>
          <a:prstGeom prst="rect">
            <a:avLst/>
          </a:prstGeom>
        </p:spPr>
        <p:txBody>
          <a:bodyPr>
            <a:noAutofit/>
          </a:bodyPr>
          <a:lstStyle/>
          <a:p>
            <a:pPr marL="0" lvl="1" indent="0">
              <a:spcBef>
                <a:spcPts val="0"/>
              </a:spcBef>
              <a:spcAft>
                <a:spcPts val="0"/>
              </a:spcAft>
              <a:buNone/>
            </a:pPr>
            <a:r>
              <a:rPr lang="en-US" altLang="zh-CN" sz="1800" b="1" dirty="0">
                <a:solidFill>
                  <a:prstClr val="black"/>
                </a:solidFill>
              </a:rPr>
              <a:t>Current Discussion status </a:t>
            </a:r>
          </a:p>
          <a:p>
            <a:pPr marL="457200" lvl="1" indent="-457200">
              <a:spcBef>
                <a:spcPts val="0"/>
              </a:spcBef>
              <a:spcAft>
                <a:spcPts val="0"/>
              </a:spcAft>
              <a:buBlip>
                <a:blip r:embed="rId2"/>
              </a:buBlip>
            </a:pPr>
            <a:r>
              <a:rPr lang="en-US" altLang="zh-CN" sz="1800" dirty="0">
                <a:solidFill>
                  <a:prstClr val="black"/>
                </a:solidFill>
              </a:rPr>
              <a:t>In Rel-19, this topic has been discussed in SA2 since May meeting in 2024.</a:t>
            </a:r>
          </a:p>
          <a:p>
            <a:pPr marL="457200" lvl="1" indent="-457200">
              <a:spcBef>
                <a:spcPts val="0"/>
              </a:spcBef>
              <a:spcAft>
                <a:spcPts val="0"/>
              </a:spcAft>
              <a:buBlip>
                <a:blip r:embed="rId2"/>
              </a:buBlip>
            </a:pPr>
            <a:r>
              <a:rPr lang="en-US" altLang="zh-CN" sz="1800" dirty="0">
                <a:solidFill>
                  <a:prstClr val="black"/>
                </a:solidFill>
              </a:rPr>
              <a:t>SA2 has discussed and exchange the LS with RAN2/3 for twice and SA4 for one time.</a:t>
            </a:r>
          </a:p>
          <a:p>
            <a:pPr marL="457200" lvl="1" indent="-457200">
              <a:spcBef>
                <a:spcPts val="0"/>
              </a:spcBef>
              <a:spcAft>
                <a:spcPts val="0"/>
              </a:spcAft>
              <a:buBlip>
                <a:blip r:embed="rId2"/>
              </a:buBlip>
            </a:pPr>
            <a:r>
              <a:rPr lang="en-US" altLang="zh-CN" sz="1800" dirty="0">
                <a:solidFill>
                  <a:prstClr val="black"/>
                </a:solidFill>
              </a:rPr>
              <a:t>In November meeting, this LS is objected by one company.</a:t>
            </a:r>
          </a:p>
          <a:p>
            <a:pPr marL="457200" lvl="1" indent="-457200">
              <a:spcBef>
                <a:spcPts val="0"/>
              </a:spcBef>
              <a:spcAft>
                <a:spcPts val="0"/>
              </a:spcAft>
              <a:buBlip>
                <a:blip r:embed="rId2"/>
              </a:buBlip>
            </a:pPr>
            <a:endParaRPr lang="en-US" altLang="zh-CN" sz="1800" dirty="0">
              <a:solidFill>
                <a:prstClr val="black"/>
              </a:solidFill>
            </a:endParaRPr>
          </a:p>
          <a:p>
            <a:pPr marL="457200" lvl="1" indent="-457200">
              <a:spcBef>
                <a:spcPts val="0"/>
              </a:spcBef>
              <a:spcAft>
                <a:spcPts val="0"/>
              </a:spcAft>
              <a:buBlip>
                <a:blip r:embed="rId2"/>
              </a:buBlip>
            </a:pPr>
            <a:endParaRPr lang="en-US" altLang="zh-CN" sz="1800" dirty="0">
              <a:solidFill>
                <a:prstClr val="black"/>
              </a:solidFill>
            </a:endParaRPr>
          </a:p>
          <a:p>
            <a:pPr marL="0" lvl="1" indent="0">
              <a:spcBef>
                <a:spcPts val="0"/>
              </a:spcBef>
              <a:spcAft>
                <a:spcPts val="0"/>
              </a:spcAft>
              <a:buNone/>
            </a:pPr>
            <a:r>
              <a:rPr lang="en-US" altLang="zh-CN" sz="1800" b="1" dirty="0">
                <a:solidFill>
                  <a:prstClr val="black"/>
                </a:solidFill>
              </a:rPr>
              <a:t>Way forward proposal:</a:t>
            </a:r>
          </a:p>
          <a:p>
            <a:pPr marL="0" lvl="1" indent="0">
              <a:spcBef>
                <a:spcPts val="0"/>
              </a:spcBef>
              <a:spcAft>
                <a:spcPts val="0"/>
              </a:spcAft>
              <a:buNone/>
            </a:pPr>
            <a:endParaRPr lang="en-US" altLang="zh-CN" sz="1600" b="1" dirty="0">
              <a:solidFill>
                <a:prstClr val="black"/>
              </a:solidFill>
            </a:endParaRPr>
          </a:p>
          <a:p>
            <a:pPr marL="457200" lvl="1" indent="-457200">
              <a:spcBef>
                <a:spcPts val="0"/>
              </a:spcBef>
              <a:spcAft>
                <a:spcPts val="0"/>
              </a:spcAft>
              <a:buBlip>
                <a:blip r:embed="rId2"/>
              </a:buBlip>
            </a:pPr>
            <a:r>
              <a:rPr lang="en-US" altLang="zh-CN" sz="1800" spc="10" dirty="0">
                <a:effectLst/>
                <a:latin typeface="Arial" panose="020B0604020202020204" pitchFamily="34" charset="0"/>
                <a:ea typeface="等线" panose="02010600030101010101" pitchFamily="2" charset="-122"/>
                <a:cs typeface="Calibri" panose="020F0502020204030204" pitchFamily="34" charset="0"/>
              </a:rPr>
              <a:t>MMSID </a:t>
            </a:r>
            <a:r>
              <a:rPr lang="en-US" altLang="zh-CN" sz="1800" dirty="0">
                <a:effectLst/>
                <a:latin typeface="Arial" panose="020B0604020202020204" pitchFamily="34" charset="0"/>
                <a:ea typeface="等线" panose="02010600030101010101" pitchFamily="2" charset="-122"/>
              </a:rPr>
              <a:t>can be provided to the NG-RAN over the control plane in N2 SM information and</a:t>
            </a:r>
            <a:r>
              <a:rPr lang="en-GB" altLang="zh-CN" sz="1800" dirty="0">
                <a:effectLst/>
                <a:latin typeface="Arial" panose="020B0604020202020204" pitchFamily="34" charset="0"/>
                <a:ea typeface="等线" panose="02010600030101010101" pitchFamily="2" charset="-122"/>
              </a:rPr>
              <a:t> SA2 is requested to support the above feature and update its specification accordingly.</a:t>
            </a:r>
          </a:p>
          <a:p>
            <a:pPr marL="457200" lvl="1" indent="-457200">
              <a:spcBef>
                <a:spcPts val="0"/>
              </a:spcBef>
              <a:spcAft>
                <a:spcPts val="0"/>
              </a:spcAft>
              <a:buBlip>
                <a:blip r:embed="rId2"/>
              </a:buBlip>
            </a:pPr>
            <a:endParaRPr lang="en-GB" altLang="zh-CN" sz="2000" dirty="0">
              <a:latin typeface="Arial" panose="020B0604020202020204" pitchFamily="34" charset="0"/>
              <a:ea typeface="等线" panose="02010600030101010101" pitchFamily="2" charset="-122"/>
            </a:endParaRPr>
          </a:p>
          <a:p>
            <a:pPr marL="0" lvl="1" indent="0">
              <a:spcBef>
                <a:spcPts val="0"/>
              </a:spcBef>
              <a:spcAft>
                <a:spcPts val="0"/>
              </a:spcAft>
              <a:buNone/>
            </a:pPr>
            <a:r>
              <a:rPr lang="en-GB" altLang="zh-CN" sz="1400" dirty="0">
                <a:effectLst/>
                <a:latin typeface="Arial" panose="020B0604020202020204" pitchFamily="34" charset="0"/>
                <a:ea typeface="等线" panose="02010600030101010101" pitchFamily="2" charset="-122"/>
              </a:rPr>
              <a:t>NOTE: In TS23.501 clause 5.37.2, the MMSID is assigned by an Application Function, so it is not globally unique. Therefore, existing parameter (e.g., AF ID) may need to be provided along MMSID to NG-RAN. This is subject to further discussion at SA2.</a:t>
            </a:r>
            <a:endParaRPr lang="zh-CN" altLang="zh-CN" sz="1400" dirty="0">
              <a:effectLst/>
              <a:latin typeface="Times New Roman" panose="02020603050405020304" pitchFamily="18" charset="0"/>
              <a:ea typeface="宋体" panose="02010600030101010101" pitchFamily="2" charset="-122"/>
            </a:endParaRPr>
          </a:p>
          <a:p>
            <a:pPr marL="457200" lvl="1" indent="-457200">
              <a:spcBef>
                <a:spcPts val="0"/>
              </a:spcBef>
              <a:spcAft>
                <a:spcPts val="0"/>
              </a:spcAft>
              <a:buBlip>
                <a:blip r:embed="rId2"/>
              </a:buBlip>
            </a:pPr>
            <a:endParaRPr lang="en-US" altLang="zh-CN" sz="1400" b="1" dirty="0">
              <a:solidFill>
                <a:prstClr val="black"/>
              </a:solidFill>
            </a:endParaRPr>
          </a:p>
          <a:p>
            <a:pPr marL="0" lvl="1" indent="0">
              <a:spcBef>
                <a:spcPts val="0"/>
              </a:spcBef>
              <a:spcAft>
                <a:spcPts val="0"/>
              </a:spcAft>
              <a:buNone/>
            </a:pPr>
            <a:endParaRPr lang="en-US" altLang="zh-CN" sz="1400" b="1" dirty="0">
              <a:solidFill>
                <a:prstClr val="black"/>
              </a:solidFill>
            </a:endParaRPr>
          </a:p>
          <a:p>
            <a:pPr lvl="1">
              <a:spcBef>
                <a:spcPts val="0"/>
              </a:spcBef>
              <a:spcAft>
                <a:spcPts val="0"/>
              </a:spcAft>
            </a:pPr>
            <a:endParaRPr lang="de-DE" altLang="ko-KR" sz="1600" kern="0" dirty="0"/>
          </a:p>
        </p:txBody>
      </p:sp>
    </p:spTree>
    <p:extLst>
      <p:ext uri="{BB962C8B-B14F-4D97-AF65-F5344CB8AC3E}">
        <p14:creationId xmlns:p14="http://schemas.microsoft.com/office/powerpoint/2010/main" val="77166801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256" y="407894"/>
            <a:ext cx="6827838" cy="623047"/>
          </a:xfrm>
        </p:spPr>
        <p:txBody>
          <a:bodyPr anchor="b">
            <a:normAutofit/>
          </a:bodyPr>
          <a:lstStyle/>
          <a:p>
            <a:pPr algn="l">
              <a:lnSpc>
                <a:spcPct val="90000"/>
              </a:lnSpc>
            </a:pPr>
            <a:r>
              <a:rPr lang="en-US" altLang="zh-CN" b="1" dirty="0"/>
              <a:t>Annex</a:t>
            </a:r>
            <a:endParaRPr lang="en-US" dirty="0"/>
          </a:p>
        </p:txBody>
      </p:sp>
      <p:sp>
        <p:nvSpPr>
          <p:cNvPr id="6" name="Content Placeholder 7"/>
          <p:cNvSpPr>
            <a:spLocks noGrp="1"/>
          </p:cNvSpPr>
          <p:nvPr>
            <p:ph idx="1"/>
          </p:nvPr>
        </p:nvSpPr>
        <p:spPr>
          <a:xfrm>
            <a:off x="92523" y="1371601"/>
            <a:ext cx="8782536" cy="3810000"/>
          </a:xfrm>
          <a:prstGeom prst="rect">
            <a:avLst/>
          </a:prstGeom>
        </p:spPr>
        <p:txBody>
          <a:bodyPr anchor="t">
            <a:noAutofit/>
          </a:bodyPr>
          <a:lstStyle/>
          <a:p>
            <a:pPr marL="457200" lvl="1" indent="-457200">
              <a:lnSpc>
                <a:spcPct val="90000"/>
              </a:lnSpc>
              <a:spcBef>
                <a:spcPts val="600"/>
              </a:spcBef>
              <a:spcAft>
                <a:spcPts val="600"/>
              </a:spcAft>
              <a:buBlip>
                <a:blip r:embed="rId2"/>
              </a:buBlip>
            </a:pPr>
            <a:r>
              <a:rPr lang="en-US" altLang="zh-CN" sz="2000" b="1" dirty="0">
                <a:solidFill>
                  <a:prstClr val="black"/>
                </a:solidFill>
              </a:rPr>
              <a:t>The requirement of Multi-modal communication service is specified in SA1.</a:t>
            </a:r>
          </a:p>
          <a:p>
            <a:pPr marL="857250" lvl="2" indent="-457200">
              <a:lnSpc>
                <a:spcPct val="90000"/>
              </a:lnSpc>
              <a:spcBef>
                <a:spcPts val="600"/>
              </a:spcBef>
              <a:spcAft>
                <a:spcPts val="600"/>
              </a:spcAft>
              <a:buBlip>
                <a:blip r:embed="rId2"/>
              </a:buBlip>
            </a:pPr>
            <a:r>
              <a:rPr lang="en-US" altLang="zh-CN" sz="1600" b="1" dirty="0">
                <a:solidFill>
                  <a:prstClr val="black"/>
                </a:solidFill>
              </a:rPr>
              <a:t>In TS22.261</a:t>
            </a:r>
            <a:r>
              <a:rPr lang="zh-CN" altLang="en-US" sz="1600" b="1" dirty="0">
                <a:solidFill>
                  <a:prstClr val="black"/>
                </a:solidFill>
              </a:rPr>
              <a:t> </a:t>
            </a:r>
            <a:r>
              <a:rPr lang="en-US" altLang="zh-CN" sz="1600" b="1" dirty="0">
                <a:solidFill>
                  <a:prstClr val="black"/>
                </a:solidFill>
              </a:rPr>
              <a:t>clause</a:t>
            </a:r>
            <a:r>
              <a:rPr lang="zh-CN" altLang="en-US" sz="1600" b="1" dirty="0">
                <a:solidFill>
                  <a:prstClr val="black"/>
                </a:solidFill>
              </a:rPr>
              <a:t> </a:t>
            </a:r>
            <a:r>
              <a:rPr lang="en-US" altLang="zh-CN" sz="1600" b="1" dirty="0">
                <a:solidFill>
                  <a:prstClr val="black"/>
                </a:solidFill>
              </a:rPr>
              <a:t>6.43. Tactile and multi-modal communication service, and clause 7.11 KPIs.</a:t>
            </a:r>
          </a:p>
          <a:p>
            <a:pPr marL="857250" lvl="2" indent="-457200">
              <a:lnSpc>
                <a:spcPct val="90000"/>
              </a:lnSpc>
              <a:spcBef>
                <a:spcPts val="0"/>
              </a:spcBef>
              <a:spcAft>
                <a:spcPts val="0"/>
              </a:spcAft>
              <a:buBlip>
                <a:blip r:embed="rId2"/>
              </a:buBlip>
            </a:pPr>
            <a:r>
              <a:rPr lang="en-US" altLang="zh-CN" sz="1100" dirty="0">
                <a:solidFill>
                  <a:prstClr val="black"/>
                </a:solidFill>
              </a:rPr>
              <a:t>The 5G system shall enable an authorized 3rd party to provide policy(</a:t>
            </a:r>
            <a:r>
              <a:rPr lang="en-US" altLang="zh-CN" sz="1100" dirty="0" err="1">
                <a:solidFill>
                  <a:prstClr val="black"/>
                </a:solidFill>
              </a:rPr>
              <a:t>ies</a:t>
            </a:r>
            <a:r>
              <a:rPr lang="en-US" altLang="zh-CN" sz="1100" dirty="0">
                <a:solidFill>
                  <a:prstClr val="black"/>
                </a:solidFill>
              </a:rPr>
              <a:t>) for flows associated with an application. The policy may contain e.g. the set of UEs and data flows, the expected QoS handling and associated triggering events, other coordination information.</a:t>
            </a:r>
          </a:p>
          <a:p>
            <a:pPr marL="857250" lvl="2" indent="-457200">
              <a:lnSpc>
                <a:spcPct val="90000"/>
              </a:lnSpc>
              <a:spcBef>
                <a:spcPts val="0"/>
              </a:spcBef>
              <a:spcAft>
                <a:spcPts val="0"/>
              </a:spcAft>
              <a:buBlip>
                <a:blip r:embed="rId2"/>
              </a:buBlip>
            </a:pPr>
            <a:r>
              <a:rPr lang="en-US" altLang="zh-CN" sz="1100" dirty="0">
                <a:solidFill>
                  <a:prstClr val="black"/>
                </a:solidFill>
              </a:rPr>
              <a:t>The 5G system shall support a means to apply 3rd party provided policy(</a:t>
            </a:r>
            <a:r>
              <a:rPr lang="en-US" altLang="zh-CN" sz="1100" dirty="0" err="1">
                <a:solidFill>
                  <a:prstClr val="black"/>
                </a:solidFill>
              </a:rPr>
              <a:t>ies</a:t>
            </a:r>
            <a:r>
              <a:rPr lang="en-US" altLang="zh-CN" sz="1100" dirty="0">
                <a:solidFill>
                  <a:prstClr val="black"/>
                </a:solidFill>
              </a:rPr>
              <a:t>) for flows associated with an application. The policy may contain e.g. the set of UEs and data flows, the expected QoS handling and associated triggering events, other coordination information.</a:t>
            </a:r>
          </a:p>
          <a:p>
            <a:pPr marL="857250" lvl="2" indent="-457200">
              <a:lnSpc>
                <a:spcPct val="90000"/>
              </a:lnSpc>
              <a:spcBef>
                <a:spcPts val="0"/>
              </a:spcBef>
              <a:spcAft>
                <a:spcPts val="0"/>
              </a:spcAft>
              <a:buBlip>
                <a:blip r:embed="rId2"/>
              </a:buBlip>
            </a:pPr>
            <a:r>
              <a:rPr lang="en-US" altLang="zh-CN" sz="1100" dirty="0">
                <a:solidFill>
                  <a:prstClr val="black"/>
                </a:solidFill>
              </a:rPr>
              <a:t>NOTE:	The policy can be used by a 3rd party application for coordination of the transmission of multiple UEs’ flows (e.g., haptic, audio and video) of a multi-modal communication session.</a:t>
            </a:r>
          </a:p>
          <a:p>
            <a:pPr marL="857250" lvl="2" indent="-457200">
              <a:lnSpc>
                <a:spcPct val="90000"/>
              </a:lnSpc>
              <a:spcBef>
                <a:spcPts val="600"/>
              </a:spcBef>
              <a:spcAft>
                <a:spcPts val="600"/>
              </a:spcAft>
              <a:buBlip>
                <a:blip r:embed="rId2"/>
              </a:buBlip>
            </a:pPr>
            <a:endParaRPr lang="en-US" altLang="zh-CN" sz="1050" b="1" dirty="0">
              <a:solidFill>
                <a:prstClr val="black"/>
              </a:solidFill>
            </a:endParaRPr>
          </a:p>
          <a:p>
            <a:pPr marL="857250" lvl="2" indent="-457200">
              <a:lnSpc>
                <a:spcPct val="90000"/>
              </a:lnSpc>
              <a:spcBef>
                <a:spcPts val="600"/>
              </a:spcBef>
              <a:spcAft>
                <a:spcPts val="600"/>
              </a:spcAft>
              <a:buBlip>
                <a:blip r:embed="rId2"/>
              </a:buBlip>
            </a:pPr>
            <a:r>
              <a:rPr lang="en-US" altLang="zh-CN" sz="1600" b="1" dirty="0">
                <a:solidFill>
                  <a:prstClr val="black"/>
                </a:solidFill>
              </a:rPr>
              <a:t>In TS22.156</a:t>
            </a:r>
            <a:r>
              <a:rPr lang="zh-CN" altLang="en-US" sz="1600" b="1" dirty="0">
                <a:solidFill>
                  <a:prstClr val="black"/>
                </a:solidFill>
              </a:rPr>
              <a:t>（</a:t>
            </a:r>
            <a:r>
              <a:rPr lang="en-US" altLang="zh-CN" sz="1600" b="1" dirty="0">
                <a:solidFill>
                  <a:prstClr val="black"/>
                </a:solidFill>
              </a:rPr>
              <a:t>Mobile Metaverse Services</a:t>
            </a:r>
            <a:r>
              <a:rPr lang="zh-CN" altLang="en-US" sz="1600" b="1" dirty="0">
                <a:solidFill>
                  <a:prstClr val="black"/>
                </a:solidFill>
              </a:rPr>
              <a:t>）</a:t>
            </a:r>
            <a:r>
              <a:rPr lang="en-US" altLang="zh-CN" sz="1600" b="1" dirty="0">
                <a:solidFill>
                  <a:prstClr val="black"/>
                </a:solidFill>
              </a:rPr>
              <a:t>clause 5.1.1.2, the requirement of [R-5.1.1-002] , [R-5.1.1-004]</a:t>
            </a:r>
          </a:p>
          <a:p>
            <a:pPr marL="857250" lvl="2" indent="-457200">
              <a:lnSpc>
                <a:spcPct val="90000"/>
              </a:lnSpc>
              <a:spcBef>
                <a:spcPts val="600"/>
              </a:spcBef>
              <a:spcAft>
                <a:spcPts val="600"/>
              </a:spcAft>
              <a:buBlip>
                <a:blip r:embed="rId2"/>
              </a:buBlip>
            </a:pPr>
            <a:r>
              <a:rPr lang="en-US" altLang="zh-CN" sz="1400" dirty="0">
                <a:effectLst/>
                <a:latin typeface="Times New Roman" panose="02020603050405020304" pitchFamily="18" charset="0"/>
                <a:ea typeface="宋体" panose="02010600030101010101" pitchFamily="2" charset="-122"/>
              </a:rPr>
              <a:t>[R-5.1.1-002] </a:t>
            </a:r>
            <a:r>
              <a:rPr lang="en-GB" altLang="zh-CN" sz="1400" dirty="0">
                <a:effectLst/>
                <a:latin typeface="Times New Roman" panose="02020603050405020304" pitchFamily="18" charset="0"/>
                <a:ea typeface="宋体" panose="02010600030101010101" pitchFamily="2" charset="-122"/>
              </a:rPr>
              <a:t>The 5G system shall provide a means to associate and coordinate data flows related to one or multiple UEs e.g., associated with the same object in digital twin applications provided by the mobile metaverse service.</a:t>
            </a:r>
            <a:endParaRPr lang="zh-CN" altLang="zh-CN" sz="1400" dirty="0">
              <a:effectLst/>
              <a:latin typeface="Times New Roman" panose="02020603050405020304" pitchFamily="18" charset="0"/>
              <a:ea typeface="宋体" panose="02010600030101010101" pitchFamily="2" charset="-122"/>
            </a:endParaRPr>
          </a:p>
          <a:p>
            <a:pPr marL="857250" lvl="2" indent="-457200">
              <a:lnSpc>
                <a:spcPct val="90000"/>
              </a:lnSpc>
              <a:spcBef>
                <a:spcPts val="600"/>
              </a:spcBef>
              <a:spcAft>
                <a:spcPts val="600"/>
              </a:spcAft>
              <a:buBlip>
                <a:blip r:embed="rId2"/>
              </a:buBlip>
            </a:pPr>
            <a:r>
              <a:rPr lang="en-US" altLang="zh-CN" sz="1400" dirty="0">
                <a:effectLst/>
                <a:latin typeface="Times New Roman" panose="02020603050405020304" pitchFamily="18" charset="0"/>
                <a:ea typeface="宋体" panose="02010600030101010101" pitchFamily="2" charset="-122"/>
              </a:rPr>
              <a:t>[R-5.1.1-004] </a:t>
            </a:r>
            <a:r>
              <a:rPr lang="en-GB" altLang="zh-CN" sz="1400" dirty="0">
                <a:effectLst/>
                <a:latin typeface="Times New Roman" panose="02020603050405020304" pitchFamily="18" charset="0"/>
                <a:ea typeface="宋体" panose="02010600030101010101" pitchFamily="2" charset="-122"/>
              </a:rPr>
              <a:t>Subject to operator policy, the 5G system (including IMS) shall support a mechanism, including enabling one or more authorized third party(</a:t>
            </a:r>
            <a:r>
              <a:rPr lang="en-GB" altLang="zh-CN" sz="1400" dirty="0" err="1">
                <a:effectLst/>
                <a:latin typeface="Times New Roman" panose="02020603050405020304" pitchFamily="18" charset="0"/>
                <a:ea typeface="宋体" panose="02010600030101010101" pitchFamily="2" charset="-122"/>
              </a:rPr>
              <a:t>ies</a:t>
            </a:r>
            <a:r>
              <a:rPr lang="en-GB" altLang="zh-CN" sz="1400" dirty="0">
                <a:effectLst/>
                <a:latin typeface="Times New Roman" panose="02020603050405020304" pitchFamily="18" charset="0"/>
                <a:ea typeface="宋体" panose="02010600030101010101" pitchFamily="2" charset="-122"/>
              </a:rPr>
              <a:t>) to coordinate multiple service data flows of a single mobile metaverse service delivered to/from one or more UE(s). Multiple UEs may be associated with one user/location or different users at different locations potentially using different access networks, i.e., 3GPP and non-3GPP.</a:t>
            </a:r>
            <a:endParaRPr lang="en-US" altLang="zh-CN" sz="1050" b="1" dirty="0">
              <a:solidFill>
                <a:prstClr val="black"/>
              </a:solidFill>
            </a:endParaRPr>
          </a:p>
          <a:p>
            <a:pPr marL="457200" lvl="1" indent="-457200">
              <a:lnSpc>
                <a:spcPct val="90000"/>
              </a:lnSpc>
              <a:spcBef>
                <a:spcPts val="0"/>
              </a:spcBef>
              <a:spcAft>
                <a:spcPts val="0"/>
              </a:spcAft>
              <a:buBlip>
                <a:blip r:embed="rId2"/>
              </a:buBlip>
            </a:pPr>
            <a:endParaRPr lang="en-US" altLang="zh-CN" sz="1100" dirty="0">
              <a:solidFill>
                <a:prstClr val="black"/>
              </a:solidFill>
            </a:endParaRPr>
          </a:p>
          <a:p>
            <a:pPr marL="457200" lvl="1" indent="-457200">
              <a:lnSpc>
                <a:spcPct val="90000"/>
              </a:lnSpc>
              <a:spcBef>
                <a:spcPts val="0"/>
              </a:spcBef>
              <a:spcAft>
                <a:spcPts val="0"/>
              </a:spcAft>
              <a:buBlip>
                <a:blip r:embed="rId2"/>
              </a:buBlip>
            </a:pPr>
            <a:endParaRPr lang="en-US" altLang="zh-CN" sz="1100" dirty="0">
              <a:solidFill>
                <a:prstClr val="black"/>
              </a:solidFill>
            </a:endParaRPr>
          </a:p>
          <a:p>
            <a:pPr marL="0" lvl="1" indent="0">
              <a:lnSpc>
                <a:spcPct val="90000"/>
              </a:lnSpc>
              <a:spcBef>
                <a:spcPts val="0"/>
              </a:spcBef>
              <a:spcAft>
                <a:spcPts val="600"/>
              </a:spcAft>
              <a:buNone/>
            </a:pPr>
            <a:endParaRPr lang="en-US" altLang="zh-CN" sz="1000" b="1" dirty="0"/>
          </a:p>
          <a:p>
            <a:pPr marL="0" lvl="1" indent="0">
              <a:lnSpc>
                <a:spcPct val="90000"/>
              </a:lnSpc>
              <a:spcBef>
                <a:spcPts val="0"/>
              </a:spcBef>
              <a:spcAft>
                <a:spcPts val="600"/>
              </a:spcAft>
              <a:buNone/>
            </a:pPr>
            <a:endParaRPr lang="en-US" altLang="zh-CN" sz="1000" b="1" dirty="0"/>
          </a:p>
          <a:p>
            <a:pPr lvl="1">
              <a:lnSpc>
                <a:spcPct val="90000"/>
              </a:lnSpc>
              <a:spcBef>
                <a:spcPts val="0"/>
              </a:spcBef>
              <a:spcAft>
                <a:spcPts val="600"/>
              </a:spcAft>
            </a:pPr>
            <a:endParaRPr lang="de-DE" altLang="ko-KR" sz="1000" kern="0" dirty="0"/>
          </a:p>
        </p:txBody>
      </p:sp>
    </p:spTree>
    <p:extLst>
      <p:ext uri="{BB962C8B-B14F-4D97-AF65-F5344CB8AC3E}">
        <p14:creationId xmlns:p14="http://schemas.microsoft.com/office/powerpoint/2010/main" val="123945139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737</TotalTime>
  <Words>975</Words>
  <Application>Microsoft Office PowerPoint</Application>
  <PresentationFormat>全屏显示(4:3)</PresentationFormat>
  <Paragraphs>68</Paragraphs>
  <Slides>5</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vt:i4>
      </vt:variant>
    </vt:vector>
  </HeadingPairs>
  <TitlesOfParts>
    <vt:vector size="10" baseType="lpstr">
      <vt:lpstr>Arial</vt:lpstr>
      <vt:lpstr>Calibri</vt:lpstr>
      <vt:lpstr>Times New Roman</vt:lpstr>
      <vt:lpstr>Wingdings</vt:lpstr>
      <vt:lpstr>Office Theme</vt:lpstr>
      <vt:lpstr>Discussion of Multi-modality handling in NG-RAN for QoS flows</vt:lpstr>
      <vt:lpstr>Multi-modality handling in NG-RAN for QoS flows</vt:lpstr>
      <vt:lpstr>Multi-modality handling in NG-RAN for QoS flows</vt:lpstr>
      <vt:lpstr>Multi-modality handling in NG-RAN for QoS flows</vt:lpstr>
      <vt:lpstr>Annex</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editor</cp:lastModifiedBy>
  <cp:revision>2102</cp:revision>
  <dcterms:created xsi:type="dcterms:W3CDTF">2008-08-30T09:32:00Z</dcterms:created>
  <dcterms:modified xsi:type="dcterms:W3CDTF">2024-12-03T13:47:37Z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y fmtid="{D5CDD505-2E9C-101B-9397-08002B2CF9AE}" pid="20" name="ICV">
    <vt:lpwstr>59C9595EE1694DDC99EF2829AC3B25EB</vt:lpwstr>
  </property>
  <property fmtid="{D5CDD505-2E9C-101B-9397-08002B2CF9AE}" pid="21" name="KSOProductBuildVer">
    <vt:lpwstr>2052-11.8.2.12085</vt:lpwstr>
  </property>
</Properties>
</file>